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5E71"/>
    <a:srgbClr val="F56968"/>
    <a:srgbClr val="EE7C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B09C1A-FAD8-BC44-9182-435D8417BBCB}" v="19" dt="2019-11-26T18:58:41.0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9"/>
  </p:normalViewPr>
  <p:slideViewPr>
    <p:cSldViewPr snapToGrid="0" snapToObjects="1">
      <p:cViewPr>
        <p:scale>
          <a:sx n="50" d="100"/>
          <a:sy n="50" d="100"/>
        </p:scale>
        <p:origin x="-3520" y="-56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689772-450D-4609-9167-4FC783767B0B}" type="datetimeFigureOut">
              <a:rPr lang="en-US" smtClean="0"/>
              <a:t>12/3/19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E3C125-04D8-495E-8461-B5922DD8F2F6}" type="slidenum">
              <a:rPr lang="en-US" smtClean="0"/>
              <a:t>‹#›</a:t>
            </a:fld>
            <a:endParaRPr lang="en-US"/>
          </a:p>
        </p:txBody>
      </p:sp>
    </p:spTree>
    <p:extLst>
      <p:ext uri="{BB962C8B-B14F-4D97-AF65-F5344CB8AC3E}">
        <p14:creationId xmlns:p14="http://schemas.microsoft.com/office/powerpoint/2010/main" val="3062036324"/>
      </p:ext>
    </p:extLst>
  </p:cSld>
  <p:clrMap bg1="lt1" tx1="dk1" bg2="lt2" tx2="dk2" accent1="accent1" accent2="accent2" accent3="accent3" accent4="accent4" accent5="accent5" accent6="accent6" hlink="hlink" folHlink="folHlink"/>
  <p:notesStyle>
    <a:lvl1pPr marL="0" algn="l" defTabSz="3686861" rtl="0" eaLnBrk="1" latinLnBrk="0" hangingPunct="1">
      <a:defRPr sz="4838" kern="1200">
        <a:solidFill>
          <a:schemeClr val="tx1"/>
        </a:solidFill>
        <a:latin typeface="+mn-lt"/>
        <a:ea typeface="+mn-ea"/>
        <a:cs typeface="+mn-cs"/>
      </a:defRPr>
    </a:lvl1pPr>
    <a:lvl2pPr marL="1843430" algn="l" defTabSz="3686861" rtl="0" eaLnBrk="1" latinLnBrk="0" hangingPunct="1">
      <a:defRPr sz="4838" kern="1200">
        <a:solidFill>
          <a:schemeClr val="tx1"/>
        </a:solidFill>
        <a:latin typeface="+mn-lt"/>
        <a:ea typeface="+mn-ea"/>
        <a:cs typeface="+mn-cs"/>
      </a:defRPr>
    </a:lvl2pPr>
    <a:lvl3pPr marL="3686861" algn="l" defTabSz="3686861" rtl="0" eaLnBrk="1" latinLnBrk="0" hangingPunct="1">
      <a:defRPr sz="4838" kern="1200">
        <a:solidFill>
          <a:schemeClr val="tx1"/>
        </a:solidFill>
        <a:latin typeface="+mn-lt"/>
        <a:ea typeface="+mn-ea"/>
        <a:cs typeface="+mn-cs"/>
      </a:defRPr>
    </a:lvl3pPr>
    <a:lvl4pPr marL="5530291" algn="l" defTabSz="3686861" rtl="0" eaLnBrk="1" latinLnBrk="0" hangingPunct="1">
      <a:defRPr sz="4838" kern="1200">
        <a:solidFill>
          <a:schemeClr val="tx1"/>
        </a:solidFill>
        <a:latin typeface="+mn-lt"/>
        <a:ea typeface="+mn-ea"/>
        <a:cs typeface="+mn-cs"/>
      </a:defRPr>
    </a:lvl4pPr>
    <a:lvl5pPr marL="7373722" algn="l" defTabSz="3686861" rtl="0" eaLnBrk="1" latinLnBrk="0" hangingPunct="1">
      <a:defRPr sz="4838" kern="1200">
        <a:solidFill>
          <a:schemeClr val="tx1"/>
        </a:solidFill>
        <a:latin typeface="+mn-lt"/>
        <a:ea typeface="+mn-ea"/>
        <a:cs typeface="+mn-cs"/>
      </a:defRPr>
    </a:lvl5pPr>
    <a:lvl6pPr marL="9217152" algn="l" defTabSz="3686861" rtl="0" eaLnBrk="1" latinLnBrk="0" hangingPunct="1">
      <a:defRPr sz="4838" kern="1200">
        <a:solidFill>
          <a:schemeClr val="tx1"/>
        </a:solidFill>
        <a:latin typeface="+mn-lt"/>
        <a:ea typeface="+mn-ea"/>
        <a:cs typeface="+mn-cs"/>
      </a:defRPr>
    </a:lvl6pPr>
    <a:lvl7pPr marL="11060582" algn="l" defTabSz="3686861" rtl="0" eaLnBrk="1" latinLnBrk="0" hangingPunct="1">
      <a:defRPr sz="4838" kern="1200">
        <a:solidFill>
          <a:schemeClr val="tx1"/>
        </a:solidFill>
        <a:latin typeface="+mn-lt"/>
        <a:ea typeface="+mn-ea"/>
        <a:cs typeface="+mn-cs"/>
      </a:defRPr>
    </a:lvl7pPr>
    <a:lvl8pPr marL="12904013" algn="l" defTabSz="3686861" rtl="0" eaLnBrk="1" latinLnBrk="0" hangingPunct="1">
      <a:defRPr sz="4838" kern="1200">
        <a:solidFill>
          <a:schemeClr val="tx1"/>
        </a:solidFill>
        <a:latin typeface="+mn-lt"/>
        <a:ea typeface="+mn-ea"/>
        <a:cs typeface="+mn-cs"/>
      </a:defRPr>
    </a:lvl8pPr>
    <a:lvl9pPr marL="14747443" algn="l" defTabSz="3686861" rtl="0" eaLnBrk="1" latinLnBrk="0" hangingPunct="1">
      <a:defRPr sz="48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838" b="1" i="0" kern="1200" dirty="0">
                <a:solidFill>
                  <a:schemeClr val="tx1"/>
                </a:solidFill>
                <a:effectLst/>
                <a:latin typeface="+mn-lt"/>
                <a:ea typeface="+mn-ea"/>
                <a:cs typeface="+mn-cs"/>
              </a:rPr>
              <a:t>Title</a:t>
            </a:r>
            <a:r>
              <a:rPr lang="en-US" sz="4838" b="0" i="0" kern="1200" dirty="0">
                <a:solidFill>
                  <a:schemeClr val="tx1"/>
                </a:solidFill>
                <a:effectLst/>
                <a:latin typeface="+mn-lt"/>
                <a:ea typeface="+mn-ea"/>
                <a:cs typeface="+mn-cs"/>
              </a:rPr>
              <a:t>: Self-explanatory title of your project</a:t>
            </a:r>
          </a:p>
          <a:p>
            <a:r>
              <a:rPr lang="en-US" sz="4838" b="1" i="0" kern="1200" dirty="0">
                <a:solidFill>
                  <a:schemeClr val="tx1"/>
                </a:solidFill>
                <a:effectLst/>
                <a:latin typeface="+mn-lt"/>
                <a:ea typeface="+mn-ea"/>
                <a:cs typeface="+mn-cs"/>
              </a:rPr>
              <a:t>Your name</a:t>
            </a:r>
            <a:r>
              <a:rPr lang="en-US" sz="4838" b="0" i="0" kern="1200" dirty="0">
                <a:solidFill>
                  <a:schemeClr val="tx1"/>
                </a:solidFill>
                <a:effectLst/>
                <a:latin typeface="+mn-lt"/>
                <a:ea typeface="+mn-ea"/>
                <a:cs typeface="+mn-cs"/>
              </a:rPr>
              <a:t>: This item needs to appear somewhere on the poster; usually it is accompanied by a reference to the class, CMSI 402, but that is optional.</a:t>
            </a:r>
          </a:p>
          <a:p>
            <a:r>
              <a:rPr lang="en-US" sz="4838" b="1" i="0" kern="1200" dirty="0">
                <a:solidFill>
                  <a:schemeClr val="tx1"/>
                </a:solidFill>
                <a:effectLst/>
                <a:latin typeface="+mn-lt"/>
                <a:ea typeface="+mn-ea"/>
                <a:cs typeface="+mn-cs"/>
              </a:rPr>
              <a:t>LMU Logo</a:t>
            </a:r>
            <a:r>
              <a:rPr lang="en-US" sz="4838" b="0" i="0" kern="1200" dirty="0">
                <a:solidFill>
                  <a:schemeClr val="tx1"/>
                </a:solidFill>
                <a:effectLst/>
                <a:latin typeface="+mn-lt"/>
                <a:ea typeface="+mn-ea"/>
                <a:cs typeface="+mn-cs"/>
              </a:rPr>
              <a:t>: This item is NOT optional, and should be in one of the corners, usually one of the </a:t>
            </a:r>
            <a:r>
              <a:rPr lang="en-US" sz="4838" b="0" i="1" kern="1200" dirty="0">
                <a:solidFill>
                  <a:schemeClr val="tx1"/>
                </a:solidFill>
                <a:effectLst/>
                <a:latin typeface="+mn-lt"/>
                <a:ea typeface="+mn-ea"/>
                <a:cs typeface="+mn-cs"/>
              </a:rPr>
              <a:t>top</a:t>
            </a:r>
            <a:r>
              <a:rPr lang="en-US" sz="4838" b="0" i="0" kern="1200" dirty="0">
                <a:solidFill>
                  <a:schemeClr val="tx1"/>
                </a:solidFill>
                <a:effectLst/>
                <a:latin typeface="+mn-lt"/>
                <a:ea typeface="+mn-ea"/>
                <a:cs typeface="+mn-cs"/>
              </a:rPr>
              <a:t> corners of the poster.</a:t>
            </a:r>
          </a:p>
          <a:p>
            <a:r>
              <a:rPr lang="en-US" sz="4838" b="1" i="0" kern="1200" dirty="0">
                <a:solidFill>
                  <a:schemeClr val="tx1"/>
                </a:solidFill>
                <a:effectLst/>
                <a:latin typeface="+mn-lt"/>
                <a:ea typeface="+mn-ea"/>
                <a:cs typeface="+mn-cs"/>
              </a:rPr>
              <a:t>Minimalistic content</a:t>
            </a:r>
            <a:r>
              <a:rPr lang="en-US" sz="4838" b="0" i="0" kern="1200" dirty="0">
                <a:solidFill>
                  <a:schemeClr val="tx1"/>
                </a:solidFill>
                <a:effectLst/>
                <a:latin typeface="+mn-lt"/>
                <a:ea typeface="+mn-ea"/>
                <a:cs typeface="+mn-cs"/>
              </a:rPr>
              <a:t>: Try to make the content describe the project without being too wordy. The idea is to be "parsimonious" with your text. You don't want to put so much on the poster that the audience needs to squint to read it.</a:t>
            </a:r>
            <a:r>
              <a:rPr lang="en-US" sz="4838" b="1" i="0" kern="1200" dirty="0">
                <a:solidFill>
                  <a:schemeClr val="tx1"/>
                </a:solidFill>
                <a:effectLst/>
                <a:latin typeface="+mn-lt"/>
                <a:ea typeface="+mn-ea"/>
                <a:cs typeface="+mn-cs"/>
              </a:rPr>
              <a:t>…But not </a:t>
            </a:r>
            <a:r>
              <a:rPr lang="en-US" sz="4838" b="1" i="1" kern="1200" dirty="0">
                <a:solidFill>
                  <a:schemeClr val="tx1"/>
                </a:solidFill>
                <a:effectLst/>
                <a:latin typeface="+mn-lt"/>
                <a:ea typeface="+mn-ea"/>
                <a:cs typeface="+mn-cs"/>
              </a:rPr>
              <a:t>too</a:t>
            </a:r>
            <a:r>
              <a:rPr lang="en-US" sz="4838" b="1" i="0" kern="1200" dirty="0">
                <a:solidFill>
                  <a:schemeClr val="tx1"/>
                </a:solidFill>
                <a:effectLst/>
                <a:latin typeface="+mn-lt"/>
                <a:ea typeface="+mn-ea"/>
                <a:cs typeface="+mn-cs"/>
              </a:rPr>
              <a:t> minimal</a:t>
            </a:r>
            <a:r>
              <a:rPr lang="en-US" sz="4838" b="0" i="0" kern="1200" dirty="0">
                <a:solidFill>
                  <a:schemeClr val="tx1"/>
                </a:solidFill>
                <a:effectLst/>
                <a:latin typeface="+mn-lt"/>
                <a:ea typeface="+mn-ea"/>
                <a:cs typeface="+mn-cs"/>
              </a:rPr>
              <a:t>:</a:t>
            </a:r>
          </a:p>
          <a:p>
            <a:r>
              <a:rPr lang="en-US" sz="4838" b="1" i="0" kern="1200" dirty="0">
                <a:solidFill>
                  <a:schemeClr val="tx1"/>
                </a:solidFill>
                <a:effectLst/>
                <a:latin typeface="+mn-lt"/>
                <a:ea typeface="+mn-ea"/>
                <a:cs typeface="+mn-cs"/>
              </a:rPr>
              <a:t>Poster content</a:t>
            </a:r>
            <a:r>
              <a:rPr lang="en-US" sz="4838" b="0" i="0" kern="1200" dirty="0">
                <a:solidFill>
                  <a:schemeClr val="tx1"/>
                </a:solidFill>
                <a:effectLst/>
                <a:latin typeface="+mn-lt"/>
                <a:ea typeface="+mn-ea"/>
                <a:cs typeface="+mn-cs"/>
              </a:rPr>
              <a:t>: Here is the "meat" of the activity. You should provide an </a:t>
            </a:r>
            <a:r>
              <a:rPr lang="en-US" sz="4838" b="0" i="1" kern="1200" dirty="0">
                <a:solidFill>
                  <a:schemeClr val="tx1"/>
                </a:solidFill>
                <a:effectLst/>
                <a:latin typeface="+mn-lt"/>
                <a:ea typeface="+mn-ea"/>
                <a:cs typeface="+mn-cs"/>
              </a:rPr>
              <a:t>overview</a:t>
            </a:r>
            <a:r>
              <a:rPr lang="en-US" sz="4838" b="0" i="0" kern="1200" dirty="0">
                <a:solidFill>
                  <a:schemeClr val="tx1"/>
                </a:solidFill>
                <a:effectLst/>
                <a:latin typeface="+mn-lt"/>
                <a:ea typeface="+mn-ea"/>
                <a:cs typeface="+mn-cs"/>
              </a:rPr>
              <a:t> of the project purpose, its operation, and its main components or technologies. It is better to describe what the technologies are used for, rather than just making a bullet list of what you used. The overview should state the objective of the project, so that the intent is clear.</a:t>
            </a:r>
          </a:p>
          <a:p>
            <a:r>
              <a:rPr lang="en-US" sz="4838" b="1" i="0" kern="1200" dirty="0">
                <a:solidFill>
                  <a:schemeClr val="tx1"/>
                </a:solidFill>
                <a:effectLst/>
                <a:latin typeface="+mn-lt"/>
                <a:ea typeface="+mn-ea"/>
                <a:cs typeface="+mn-cs"/>
              </a:rPr>
              <a:t>Graphics</a:t>
            </a:r>
            <a:r>
              <a:rPr lang="en-US" sz="4838" b="0" i="0" kern="1200" dirty="0">
                <a:solidFill>
                  <a:schemeClr val="tx1"/>
                </a:solidFill>
                <a:effectLst/>
                <a:latin typeface="+mn-lt"/>
                <a:ea typeface="+mn-ea"/>
                <a:cs typeface="+mn-cs"/>
              </a:rPr>
              <a:t>: Try to put at least two graphics on the poster. A good candidates for use is a screen shot of what the project looks like on an actual </a:t>
            </a:r>
            <a:r>
              <a:rPr lang="en-US" sz="4838" b="0" i="1" kern="1200" dirty="0">
                <a:solidFill>
                  <a:schemeClr val="tx1"/>
                </a:solidFill>
                <a:effectLst/>
                <a:latin typeface="+mn-lt"/>
                <a:ea typeface="+mn-ea"/>
                <a:cs typeface="+mn-cs"/>
              </a:rPr>
              <a:t>user interface</a:t>
            </a:r>
            <a:r>
              <a:rPr lang="en-US" sz="4838" b="0" i="0" kern="1200" dirty="0">
                <a:solidFill>
                  <a:schemeClr val="tx1"/>
                </a:solidFill>
                <a:effectLst/>
                <a:latin typeface="+mn-lt"/>
                <a:ea typeface="+mn-ea"/>
                <a:cs typeface="+mn-cs"/>
              </a:rPr>
              <a:t> screen (NOT the opening log in screen…) while the application is running. Another good idea would be a screen shot of some sort of logo if you have one.</a:t>
            </a:r>
          </a:p>
          <a:p>
            <a:r>
              <a:rPr lang="en-US" sz="4838" b="1" i="0" kern="1200" dirty="0">
                <a:solidFill>
                  <a:schemeClr val="tx1"/>
                </a:solidFill>
                <a:effectLst/>
                <a:latin typeface="+mn-lt"/>
                <a:ea typeface="+mn-ea"/>
                <a:cs typeface="+mn-cs"/>
              </a:rPr>
              <a:t>Citations</a:t>
            </a:r>
            <a:r>
              <a:rPr lang="en-US" sz="4838" b="0" i="0" kern="1200" dirty="0">
                <a:solidFill>
                  <a:schemeClr val="tx1"/>
                </a:solidFill>
                <a:effectLst/>
                <a:latin typeface="+mn-lt"/>
                <a:ea typeface="+mn-ea"/>
                <a:cs typeface="+mn-cs"/>
              </a:rPr>
              <a:t>: If you have used any work from any other source, be sure to cite it in small text at the very bottom of the page. If there are multiple sources, do a "References" block at the end of the very last part of your text.</a:t>
            </a:r>
          </a:p>
          <a:p>
            <a:r>
              <a:rPr lang="en-US" sz="4838" b="1" i="0" kern="1200" dirty="0">
                <a:solidFill>
                  <a:schemeClr val="tx1"/>
                </a:solidFill>
                <a:effectLst/>
                <a:latin typeface="+mn-lt"/>
                <a:ea typeface="+mn-ea"/>
                <a:cs typeface="+mn-cs"/>
              </a:rPr>
              <a:t>Language use</a:t>
            </a:r>
            <a:r>
              <a:rPr lang="en-US" sz="4838" b="0" i="0" kern="1200" dirty="0">
                <a:solidFill>
                  <a:schemeClr val="tx1"/>
                </a:solidFill>
                <a:effectLst/>
                <a:latin typeface="+mn-lt"/>
                <a:ea typeface="+mn-ea"/>
                <a:cs typeface="+mn-cs"/>
              </a:rPr>
              <a:t>: Try to keep the language as simple as possible to fully describe the workings of your project, but include enough technical detail to make it interesting and to properly reflect the work.</a:t>
            </a:r>
          </a:p>
          <a:p>
            <a:r>
              <a:rPr lang="en-US" sz="4838" b="1" i="0" kern="1200" dirty="0">
                <a:solidFill>
                  <a:schemeClr val="tx1"/>
                </a:solidFill>
                <a:effectLst/>
                <a:latin typeface="+mn-lt"/>
                <a:ea typeface="+mn-ea"/>
                <a:cs typeface="+mn-cs"/>
              </a:rPr>
              <a:t>Spelling and grammar</a:t>
            </a:r>
            <a:r>
              <a:rPr lang="en-US" sz="4838" b="0" i="0" kern="1200" dirty="0">
                <a:solidFill>
                  <a:schemeClr val="tx1"/>
                </a:solidFill>
                <a:effectLst/>
                <a:latin typeface="+mn-lt"/>
                <a:ea typeface="+mn-ea"/>
                <a:cs typeface="+mn-cs"/>
              </a:rPr>
              <a:t>: </a:t>
            </a:r>
            <a:r>
              <a:rPr lang="en-US" sz="4838" b="0" i="1" kern="1200" dirty="0">
                <a:solidFill>
                  <a:schemeClr val="tx1"/>
                </a:solidFill>
                <a:effectLst/>
                <a:latin typeface="+mn-lt"/>
                <a:ea typeface="+mn-ea"/>
                <a:cs typeface="+mn-cs"/>
              </a:rPr>
              <a:t>ALWAYS</a:t>
            </a:r>
            <a:r>
              <a:rPr lang="en-US" sz="4838" b="0" i="0" kern="1200" dirty="0">
                <a:solidFill>
                  <a:schemeClr val="tx1"/>
                </a:solidFill>
                <a:effectLst/>
                <a:latin typeface="+mn-lt"/>
                <a:ea typeface="+mn-ea"/>
                <a:cs typeface="+mn-cs"/>
              </a:rPr>
              <a:t> check to make sure your poster is error-free — this is a critical part of any professional presentation!</a:t>
            </a:r>
          </a:p>
          <a:p>
            <a:endParaRPr lang="en-US" dirty="0"/>
          </a:p>
        </p:txBody>
      </p:sp>
      <p:sp>
        <p:nvSpPr>
          <p:cNvPr id="4" name="Slide Number Placeholder 3"/>
          <p:cNvSpPr>
            <a:spLocks noGrp="1"/>
          </p:cNvSpPr>
          <p:nvPr>
            <p:ph type="sldNum" sz="quarter" idx="5"/>
          </p:nvPr>
        </p:nvSpPr>
        <p:spPr/>
        <p:txBody>
          <a:bodyPr/>
          <a:lstStyle/>
          <a:p>
            <a:fld id="{63E3C125-04D8-495E-8461-B5922DD8F2F6}" type="slidenum">
              <a:rPr lang="en-US" smtClean="0"/>
              <a:t>1</a:t>
            </a:fld>
            <a:endParaRPr lang="en-US"/>
          </a:p>
        </p:txBody>
      </p:sp>
    </p:spTree>
    <p:extLst>
      <p:ext uri="{BB962C8B-B14F-4D97-AF65-F5344CB8AC3E}">
        <p14:creationId xmlns:p14="http://schemas.microsoft.com/office/powerpoint/2010/main" val="3580400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p>
        </p:txBody>
      </p:sp>
      <p:sp>
        <p:nvSpPr>
          <p:cNvPr id="4" name="Date Placeholder 3"/>
          <p:cNvSpPr>
            <a:spLocks noGrp="1"/>
          </p:cNvSpPr>
          <p:nvPr>
            <p:ph type="dt" sz="half" idx="10"/>
          </p:nvPr>
        </p:nvSpPr>
        <p:spPr/>
        <p:txBody>
          <a:bodyPr/>
          <a:lstStyle/>
          <a:p>
            <a:fld id="{DC5A6C33-73B3-4332-9C7B-A2DBF3142A51}" type="datetimeFigureOut">
              <a:rPr lang="en-US" smtClean="0"/>
              <a:t>12/3/19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5B7641-75E0-42B4-A68C-27CF61D44F54}" type="slidenum">
              <a:rPr lang="en-US" smtClean="0"/>
              <a:t>‹#›</a:t>
            </a:fld>
            <a:endParaRPr lang="en-US"/>
          </a:p>
        </p:txBody>
      </p:sp>
    </p:spTree>
    <p:extLst>
      <p:ext uri="{BB962C8B-B14F-4D97-AF65-F5344CB8AC3E}">
        <p14:creationId xmlns:p14="http://schemas.microsoft.com/office/powerpoint/2010/main" val="1861749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5A6C33-73B3-4332-9C7B-A2DBF3142A51}" type="datetimeFigureOut">
              <a:rPr lang="en-US" smtClean="0"/>
              <a:t>12/3/19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5B7641-75E0-42B4-A68C-27CF61D44F54}" type="slidenum">
              <a:rPr lang="en-US" smtClean="0"/>
              <a:t>‹#›</a:t>
            </a:fld>
            <a:endParaRPr lang="en-US"/>
          </a:p>
        </p:txBody>
      </p:sp>
    </p:spTree>
    <p:extLst>
      <p:ext uri="{BB962C8B-B14F-4D97-AF65-F5344CB8AC3E}">
        <p14:creationId xmlns:p14="http://schemas.microsoft.com/office/powerpoint/2010/main" val="22170998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5A6C33-73B3-4332-9C7B-A2DBF3142A51}" type="datetimeFigureOut">
              <a:rPr lang="en-US" smtClean="0"/>
              <a:t>12/3/19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5B7641-75E0-42B4-A68C-27CF61D44F54}" type="slidenum">
              <a:rPr lang="en-US" smtClean="0"/>
              <a:t>‹#›</a:t>
            </a:fld>
            <a:endParaRPr lang="en-US"/>
          </a:p>
        </p:txBody>
      </p:sp>
    </p:spTree>
    <p:extLst>
      <p:ext uri="{BB962C8B-B14F-4D97-AF65-F5344CB8AC3E}">
        <p14:creationId xmlns:p14="http://schemas.microsoft.com/office/powerpoint/2010/main" val="2672813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5A6C33-73B3-4332-9C7B-A2DBF3142A51}" type="datetimeFigureOut">
              <a:rPr lang="en-US" smtClean="0"/>
              <a:t>12/3/19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5B7641-75E0-42B4-A68C-27CF61D44F54}" type="slidenum">
              <a:rPr lang="en-US" smtClean="0"/>
              <a:t>‹#›</a:t>
            </a:fld>
            <a:endParaRPr lang="en-US"/>
          </a:p>
        </p:txBody>
      </p:sp>
    </p:spTree>
    <p:extLst>
      <p:ext uri="{BB962C8B-B14F-4D97-AF65-F5344CB8AC3E}">
        <p14:creationId xmlns:p14="http://schemas.microsoft.com/office/powerpoint/2010/main" val="1712539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5A6C33-73B3-4332-9C7B-A2DBF3142A51}" type="datetimeFigureOut">
              <a:rPr lang="en-US" smtClean="0"/>
              <a:t>12/3/19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5B7641-75E0-42B4-A68C-27CF61D44F54}" type="slidenum">
              <a:rPr lang="en-US" smtClean="0"/>
              <a:t>‹#›</a:t>
            </a:fld>
            <a:endParaRPr lang="en-US"/>
          </a:p>
        </p:txBody>
      </p:sp>
    </p:spTree>
    <p:extLst>
      <p:ext uri="{BB962C8B-B14F-4D97-AF65-F5344CB8AC3E}">
        <p14:creationId xmlns:p14="http://schemas.microsoft.com/office/powerpoint/2010/main" val="1850919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C5A6C33-73B3-4332-9C7B-A2DBF3142A51}" type="datetimeFigureOut">
              <a:rPr lang="en-US" smtClean="0"/>
              <a:t>12/3/19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5B7641-75E0-42B4-A68C-27CF61D44F54}" type="slidenum">
              <a:rPr lang="en-US" smtClean="0"/>
              <a:t>‹#›</a:t>
            </a:fld>
            <a:endParaRPr lang="en-US"/>
          </a:p>
        </p:txBody>
      </p:sp>
    </p:spTree>
    <p:extLst>
      <p:ext uri="{BB962C8B-B14F-4D97-AF65-F5344CB8AC3E}">
        <p14:creationId xmlns:p14="http://schemas.microsoft.com/office/powerpoint/2010/main" val="4247101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C5A6C33-73B3-4332-9C7B-A2DBF3142A51}" type="datetimeFigureOut">
              <a:rPr lang="en-US" smtClean="0"/>
              <a:t>12/3/19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5B7641-75E0-42B4-A68C-27CF61D44F54}" type="slidenum">
              <a:rPr lang="en-US" smtClean="0"/>
              <a:t>‹#›</a:t>
            </a:fld>
            <a:endParaRPr lang="en-US"/>
          </a:p>
        </p:txBody>
      </p:sp>
    </p:spTree>
    <p:extLst>
      <p:ext uri="{BB962C8B-B14F-4D97-AF65-F5344CB8AC3E}">
        <p14:creationId xmlns:p14="http://schemas.microsoft.com/office/powerpoint/2010/main" val="3500888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C5A6C33-73B3-4332-9C7B-A2DBF3142A51}" type="datetimeFigureOut">
              <a:rPr lang="en-US" smtClean="0"/>
              <a:t>12/3/19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5B7641-75E0-42B4-A68C-27CF61D44F54}" type="slidenum">
              <a:rPr lang="en-US" smtClean="0"/>
              <a:t>‹#›</a:t>
            </a:fld>
            <a:endParaRPr lang="en-US"/>
          </a:p>
        </p:txBody>
      </p:sp>
    </p:spTree>
    <p:extLst>
      <p:ext uri="{BB962C8B-B14F-4D97-AF65-F5344CB8AC3E}">
        <p14:creationId xmlns:p14="http://schemas.microsoft.com/office/powerpoint/2010/main" val="653837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5A6C33-73B3-4332-9C7B-A2DBF3142A51}" type="datetimeFigureOut">
              <a:rPr lang="en-US" smtClean="0"/>
              <a:t>12/3/19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5B7641-75E0-42B4-A68C-27CF61D44F54}" type="slidenum">
              <a:rPr lang="en-US" smtClean="0"/>
              <a:t>‹#›</a:t>
            </a:fld>
            <a:endParaRPr lang="en-US"/>
          </a:p>
        </p:txBody>
      </p:sp>
    </p:spTree>
    <p:extLst>
      <p:ext uri="{BB962C8B-B14F-4D97-AF65-F5344CB8AC3E}">
        <p14:creationId xmlns:p14="http://schemas.microsoft.com/office/powerpoint/2010/main" val="685741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DC5A6C33-73B3-4332-9C7B-A2DBF3142A51}" type="datetimeFigureOut">
              <a:rPr lang="en-US" smtClean="0"/>
              <a:t>12/3/19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5B7641-75E0-42B4-A68C-27CF61D44F54}" type="slidenum">
              <a:rPr lang="en-US" smtClean="0"/>
              <a:t>‹#›</a:t>
            </a:fld>
            <a:endParaRPr lang="en-US"/>
          </a:p>
        </p:txBody>
      </p:sp>
    </p:spTree>
    <p:extLst>
      <p:ext uri="{BB962C8B-B14F-4D97-AF65-F5344CB8AC3E}">
        <p14:creationId xmlns:p14="http://schemas.microsoft.com/office/powerpoint/2010/main" val="3669797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DC5A6C33-73B3-4332-9C7B-A2DBF3142A51}" type="datetimeFigureOut">
              <a:rPr lang="en-US" smtClean="0"/>
              <a:t>12/3/19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5B7641-75E0-42B4-A68C-27CF61D44F54}" type="slidenum">
              <a:rPr lang="en-US" smtClean="0"/>
              <a:t>‹#›</a:t>
            </a:fld>
            <a:endParaRPr lang="en-US"/>
          </a:p>
        </p:txBody>
      </p:sp>
    </p:spTree>
    <p:extLst>
      <p:ext uri="{BB962C8B-B14F-4D97-AF65-F5344CB8AC3E}">
        <p14:creationId xmlns:p14="http://schemas.microsoft.com/office/powerpoint/2010/main" val="3270949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DC5A6C33-73B3-4332-9C7B-A2DBF3142A51}" type="datetimeFigureOut">
              <a:rPr lang="en-US" smtClean="0"/>
              <a:t>12/3/19</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715B7641-75E0-42B4-A68C-27CF61D44F54}" type="slidenum">
              <a:rPr lang="en-US" smtClean="0"/>
              <a:t>‹#›</a:t>
            </a:fld>
            <a:endParaRPr lang="en-US"/>
          </a:p>
        </p:txBody>
      </p:sp>
    </p:spTree>
    <p:extLst>
      <p:ext uri="{BB962C8B-B14F-4D97-AF65-F5344CB8AC3E}">
        <p14:creationId xmlns:p14="http://schemas.microsoft.com/office/powerpoint/2010/main" val="15960119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tiff"/><Relationship Id="rId17" Type="http://schemas.openxmlformats.org/officeDocument/2006/relationships/image" Target="../media/image15.sv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svg"/><Relationship Id="rId22"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EE7C5D"/>
            </a:gs>
            <a:gs pos="54000">
              <a:srgbClr val="F56968"/>
            </a:gs>
            <a:gs pos="100000">
              <a:srgbClr val="F05E71"/>
            </a:gs>
          </a:gsLst>
          <a:lin ang="16200000" scaled="1"/>
          <a:tileRect/>
        </a:gra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7B5EF86A-C0FA-433F-90F9-6308FE9D6817}"/>
              </a:ext>
            </a:extLst>
          </p:cNvPr>
          <p:cNvSpPr/>
          <p:nvPr/>
        </p:nvSpPr>
        <p:spPr>
          <a:xfrm>
            <a:off x="23332186" y="10105580"/>
            <a:ext cx="19638607" cy="837580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4E5BBAE-1F18-4C4E-9349-7D3E267646A6}"/>
              </a:ext>
            </a:extLst>
          </p:cNvPr>
          <p:cNvSpPr txBox="1"/>
          <p:nvPr/>
        </p:nvSpPr>
        <p:spPr>
          <a:xfrm>
            <a:off x="23892062" y="10640431"/>
            <a:ext cx="8011391" cy="1107996"/>
          </a:xfrm>
          <a:prstGeom prst="rect">
            <a:avLst/>
          </a:prstGeom>
          <a:noFill/>
        </p:spPr>
        <p:txBody>
          <a:bodyPr wrap="square" rtlCol="0">
            <a:spAutoFit/>
          </a:bodyPr>
          <a:lstStyle/>
          <a:p>
            <a:r>
              <a:rPr lang="en-US" sz="6600" b="1" dirty="0">
                <a:solidFill>
                  <a:srgbClr val="F05E71"/>
                </a:solidFill>
                <a:latin typeface="Proxima Nova" panose="02000506030000020004" pitchFamily="2" charset="77"/>
              </a:rPr>
              <a:t>Technologies used</a:t>
            </a:r>
            <a:endParaRPr lang="en-US" sz="2400" b="1" dirty="0">
              <a:solidFill>
                <a:srgbClr val="F05E71"/>
              </a:solidFill>
              <a:latin typeface="Proxima Nova" panose="02000506030000020004" pitchFamily="2" charset="77"/>
            </a:endParaRPr>
          </a:p>
        </p:txBody>
      </p:sp>
      <p:pic>
        <p:nvPicPr>
          <p:cNvPr id="41" name="Picture 40" descr="A black sign with white text&#10;&#10;Description automatically generated">
            <a:extLst>
              <a:ext uri="{FF2B5EF4-FFF2-40B4-BE49-F238E27FC236}">
                <a16:creationId xmlns:a16="http://schemas.microsoft.com/office/drawing/2014/main" id="{9B8AD0E4-B9A4-4F2B-8024-A4CC049482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17400" y="12244532"/>
            <a:ext cx="1876559" cy="1895578"/>
          </a:xfrm>
          <a:prstGeom prst="rect">
            <a:avLst/>
          </a:prstGeom>
        </p:spPr>
      </p:pic>
      <p:pic>
        <p:nvPicPr>
          <p:cNvPr id="43" name="Picture 42" descr="A close up of a sign&#10;&#10;Description automatically generated">
            <a:extLst>
              <a:ext uri="{FF2B5EF4-FFF2-40B4-BE49-F238E27FC236}">
                <a16:creationId xmlns:a16="http://schemas.microsoft.com/office/drawing/2014/main" id="{BCB5DB1F-65C8-4019-A804-165CC392A0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33994" y="14441739"/>
            <a:ext cx="2811128" cy="3479854"/>
          </a:xfrm>
          <a:prstGeom prst="rect">
            <a:avLst/>
          </a:prstGeom>
        </p:spPr>
      </p:pic>
      <p:pic>
        <p:nvPicPr>
          <p:cNvPr id="45" name="Picture 44" descr="A picture containing drawing&#10;&#10;Description automatically generated">
            <a:extLst>
              <a:ext uri="{FF2B5EF4-FFF2-40B4-BE49-F238E27FC236}">
                <a16:creationId xmlns:a16="http://schemas.microsoft.com/office/drawing/2014/main" id="{6829363A-58C1-452C-9230-8621B9545B29}"/>
              </a:ext>
            </a:extLst>
          </p:cNvPr>
          <p:cNvPicPr>
            <a:picLocks noChangeAspect="1"/>
          </p:cNvPicPr>
          <p:nvPr/>
        </p:nvPicPr>
        <p:blipFill rotWithShape="1">
          <a:blip r:embed="rId5">
            <a:extLst>
              <a:ext uri="{28A0092B-C50C-407E-A947-70E740481C1C}">
                <a14:useLocalDpi xmlns:a14="http://schemas.microsoft.com/office/drawing/2010/main" val="0"/>
              </a:ext>
            </a:extLst>
          </a:blip>
          <a:srcRect l="25296" r="25397"/>
          <a:stretch/>
        </p:blipFill>
        <p:spPr>
          <a:xfrm>
            <a:off x="27721591" y="14446455"/>
            <a:ext cx="3324506" cy="3324506"/>
          </a:xfrm>
          <a:prstGeom prst="rect">
            <a:avLst/>
          </a:prstGeom>
        </p:spPr>
      </p:pic>
      <p:pic>
        <p:nvPicPr>
          <p:cNvPr id="51" name="Picture 50" descr="A close up of a logo&#10;&#10;Description automatically generated">
            <a:extLst>
              <a:ext uri="{FF2B5EF4-FFF2-40B4-BE49-F238E27FC236}">
                <a16:creationId xmlns:a16="http://schemas.microsoft.com/office/drawing/2014/main" id="{D0768F5F-2FA4-4376-B9A5-EC7FC813F624}"/>
              </a:ext>
            </a:extLst>
          </p:cNvPr>
          <p:cNvPicPr>
            <a:picLocks noChangeAspect="1"/>
          </p:cNvPicPr>
          <p:nvPr/>
        </p:nvPicPr>
        <p:blipFill rotWithShape="1">
          <a:blip r:embed="rId6">
            <a:extLst>
              <a:ext uri="{28A0092B-C50C-407E-A947-70E740481C1C}">
                <a14:useLocalDpi xmlns:a14="http://schemas.microsoft.com/office/drawing/2010/main" val="0"/>
              </a:ext>
            </a:extLst>
          </a:blip>
          <a:srcRect l="26612" r="28638"/>
          <a:stretch/>
        </p:blipFill>
        <p:spPr>
          <a:xfrm>
            <a:off x="31292708" y="14429527"/>
            <a:ext cx="2522847" cy="3601866"/>
          </a:xfrm>
          <a:prstGeom prst="rect">
            <a:avLst/>
          </a:prstGeom>
        </p:spPr>
      </p:pic>
      <p:pic>
        <p:nvPicPr>
          <p:cNvPr id="55" name="Picture 54" descr="A picture containing drawing&#10;&#10;Description automatically generated">
            <a:extLst>
              <a:ext uri="{FF2B5EF4-FFF2-40B4-BE49-F238E27FC236}">
                <a16:creationId xmlns:a16="http://schemas.microsoft.com/office/drawing/2014/main" id="{6F7122F9-2A3E-4692-962C-C05558D6C0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733975" y="12452089"/>
            <a:ext cx="2175303" cy="1963305"/>
          </a:xfrm>
          <a:prstGeom prst="rect">
            <a:avLst/>
          </a:prstGeom>
        </p:spPr>
      </p:pic>
      <p:pic>
        <p:nvPicPr>
          <p:cNvPr id="57" name="Picture 56" descr="A close up of a sign&#10;&#10;Description automatically generated">
            <a:extLst>
              <a:ext uri="{FF2B5EF4-FFF2-40B4-BE49-F238E27FC236}">
                <a16:creationId xmlns:a16="http://schemas.microsoft.com/office/drawing/2014/main" id="{FCD446E2-F34B-423B-9236-DDDB45DC3F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178043" y="12308222"/>
            <a:ext cx="3101071" cy="1896822"/>
          </a:xfrm>
          <a:prstGeom prst="rect">
            <a:avLst/>
          </a:prstGeom>
        </p:spPr>
      </p:pic>
      <p:sp>
        <p:nvSpPr>
          <p:cNvPr id="27" name="Rectangle: Rounded Corners 26">
            <a:extLst>
              <a:ext uri="{FF2B5EF4-FFF2-40B4-BE49-F238E27FC236}">
                <a16:creationId xmlns:a16="http://schemas.microsoft.com/office/drawing/2014/main" id="{2E2FE37D-4948-4FCB-940C-CE99A6F35AB4}"/>
              </a:ext>
            </a:extLst>
          </p:cNvPr>
          <p:cNvSpPr/>
          <p:nvPr/>
        </p:nvSpPr>
        <p:spPr>
          <a:xfrm>
            <a:off x="925925" y="19197914"/>
            <a:ext cx="9584492" cy="1293164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5AB5D71-1942-47B4-A5D8-07FC254B41EB}"/>
              </a:ext>
            </a:extLst>
          </p:cNvPr>
          <p:cNvSpPr txBox="1"/>
          <p:nvPr/>
        </p:nvSpPr>
        <p:spPr>
          <a:xfrm>
            <a:off x="1919956" y="20436670"/>
            <a:ext cx="7648575" cy="1200329"/>
          </a:xfrm>
          <a:prstGeom prst="rect">
            <a:avLst/>
          </a:prstGeom>
          <a:noFill/>
        </p:spPr>
        <p:txBody>
          <a:bodyPr wrap="square" rtlCol="0">
            <a:spAutoFit/>
          </a:bodyPr>
          <a:lstStyle/>
          <a:p>
            <a:r>
              <a:rPr lang="en-US" sz="7200" b="1" dirty="0">
                <a:solidFill>
                  <a:srgbClr val="F05E71"/>
                </a:solidFill>
                <a:latin typeface="Proxima Nova" panose="02000506030000020004" pitchFamily="2" charset="77"/>
              </a:rPr>
              <a:t>Database Diagram</a:t>
            </a:r>
            <a:endParaRPr lang="en-US" b="1" dirty="0">
              <a:solidFill>
                <a:srgbClr val="F05E71"/>
              </a:solidFill>
              <a:latin typeface="Proxima Nova" panose="02000506030000020004" pitchFamily="2" charset="77"/>
            </a:endParaRPr>
          </a:p>
        </p:txBody>
      </p:sp>
      <p:pic>
        <p:nvPicPr>
          <p:cNvPr id="10" name="Picture 9" descr="A close up of a logo&#10;&#10;Description automatically generated">
            <a:extLst>
              <a:ext uri="{FF2B5EF4-FFF2-40B4-BE49-F238E27FC236}">
                <a16:creationId xmlns:a16="http://schemas.microsoft.com/office/drawing/2014/main" id="{24109C73-60B7-4043-9BC0-124B1336C97B}"/>
              </a:ext>
            </a:extLst>
          </p:cNvPr>
          <p:cNvPicPr>
            <a:picLocks noChangeAspect="1"/>
          </p:cNvPicPr>
          <p:nvPr/>
        </p:nvPicPr>
        <p:blipFill rotWithShape="1">
          <a:blip r:embed="rId9">
            <a:extLst>
              <a:ext uri="{28A0092B-C50C-407E-A947-70E740481C1C}">
                <a14:useLocalDpi xmlns:a14="http://schemas.microsoft.com/office/drawing/2010/main" val="0"/>
              </a:ext>
            </a:extLst>
          </a:blip>
          <a:srcRect l="27651" r="26221"/>
          <a:stretch/>
        </p:blipFill>
        <p:spPr>
          <a:xfrm>
            <a:off x="34143803" y="14527731"/>
            <a:ext cx="2522847" cy="3494178"/>
          </a:xfrm>
          <a:prstGeom prst="rect">
            <a:avLst/>
          </a:prstGeom>
        </p:spPr>
      </p:pic>
      <p:pic>
        <p:nvPicPr>
          <p:cNvPr id="19" name="Picture 18" descr="A close up of a sign&#10;&#10;Description automatically generated">
            <a:extLst>
              <a:ext uri="{FF2B5EF4-FFF2-40B4-BE49-F238E27FC236}">
                <a16:creationId xmlns:a16="http://schemas.microsoft.com/office/drawing/2014/main" id="{630ACCD8-95C4-B649-8024-51463650D03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067490" y="12116412"/>
            <a:ext cx="4135475" cy="2573185"/>
          </a:xfrm>
          <a:prstGeom prst="rect">
            <a:avLst/>
          </a:prstGeom>
        </p:spPr>
      </p:pic>
      <p:pic>
        <p:nvPicPr>
          <p:cNvPr id="29" name="Picture 28" descr="A close up of a logo&#10;&#10;Description automatically generated">
            <a:extLst>
              <a:ext uri="{FF2B5EF4-FFF2-40B4-BE49-F238E27FC236}">
                <a16:creationId xmlns:a16="http://schemas.microsoft.com/office/drawing/2014/main" id="{A20E05A8-DD28-4047-B0C1-A697A43CD48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56132" y="21993347"/>
            <a:ext cx="8576224" cy="8913373"/>
          </a:xfrm>
          <a:prstGeom prst="rect">
            <a:avLst/>
          </a:prstGeom>
        </p:spPr>
      </p:pic>
      <p:pic>
        <p:nvPicPr>
          <p:cNvPr id="7" name="Picture 6">
            <a:extLst>
              <a:ext uri="{FF2B5EF4-FFF2-40B4-BE49-F238E27FC236}">
                <a16:creationId xmlns:a16="http://schemas.microsoft.com/office/drawing/2014/main" id="{50DDA287-431F-6240-8CF6-3C88D3BD17C0}"/>
              </a:ext>
            </a:extLst>
          </p:cNvPr>
          <p:cNvPicPr>
            <a:picLocks noChangeAspect="1"/>
          </p:cNvPicPr>
          <p:nvPr/>
        </p:nvPicPr>
        <p:blipFill rotWithShape="1">
          <a:blip r:embed="rId12"/>
          <a:srcRect l="11046" t="29033" r="10973" b="29569"/>
          <a:stretch/>
        </p:blipFill>
        <p:spPr>
          <a:xfrm>
            <a:off x="36825974" y="14872790"/>
            <a:ext cx="5581130" cy="2314785"/>
          </a:xfrm>
          <a:prstGeom prst="rect">
            <a:avLst/>
          </a:prstGeom>
        </p:spPr>
      </p:pic>
      <p:pic>
        <p:nvPicPr>
          <p:cNvPr id="14" name="Graphic 13">
            <a:extLst>
              <a:ext uri="{FF2B5EF4-FFF2-40B4-BE49-F238E27FC236}">
                <a16:creationId xmlns:a16="http://schemas.microsoft.com/office/drawing/2014/main" id="{FC2F4429-8D2B-054A-BC4F-4D9D41E3766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9610470" y="12259414"/>
            <a:ext cx="2446222" cy="2197033"/>
          </a:xfrm>
          <a:prstGeom prst="rect">
            <a:avLst/>
          </a:prstGeom>
        </p:spPr>
      </p:pic>
      <p:sp>
        <p:nvSpPr>
          <p:cNvPr id="65" name="Rectangle: Rounded Corners 64">
            <a:extLst>
              <a:ext uri="{FF2B5EF4-FFF2-40B4-BE49-F238E27FC236}">
                <a16:creationId xmlns:a16="http://schemas.microsoft.com/office/drawing/2014/main" id="{53DB89DA-19E7-4960-BE62-00022AE48F7E}"/>
              </a:ext>
            </a:extLst>
          </p:cNvPr>
          <p:cNvSpPr/>
          <p:nvPr/>
        </p:nvSpPr>
        <p:spPr>
          <a:xfrm>
            <a:off x="920407" y="10105579"/>
            <a:ext cx="13954045" cy="837963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59">
            <a:extLst>
              <a:ext uri="{FF2B5EF4-FFF2-40B4-BE49-F238E27FC236}">
                <a16:creationId xmlns:a16="http://schemas.microsoft.com/office/drawing/2014/main" id="{57FD2A7B-2A24-4C92-8A64-7CC987FD1A93}"/>
              </a:ext>
            </a:extLst>
          </p:cNvPr>
          <p:cNvSpPr/>
          <p:nvPr/>
        </p:nvSpPr>
        <p:spPr>
          <a:xfrm>
            <a:off x="18866456" y="899558"/>
            <a:ext cx="24044272" cy="8624811"/>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D757E99-A37A-484D-87BB-0F4B14DC56C7}"/>
              </a:ext>
            </a:extLst>
          </p:cNvPr>
          <p:cNvSpPr txBox="1"/>
          <p:nvPr/>
        </p:nvSpPr>
        <p:spPr>
          <a:xfrm>
            <a:off x="19885188" y="1416011"/>
            <a:ext cx="22098592" cy="7755969"/>
          </a:xfrm>
          <a:prstGeom prst="rect">
            <a:avLst/>
          </a:prstGeom>
          <a:noFill/>
        </p:spPr>
        <p:txBody>
          <a:bodyPr wrap="square" rtlCol="0">
            <a:spAutoFit/>
          </a:bodyPr>
          <a:lstStyle/>
          <a:p>
            <a:r>
              <a:rPr lang="en-US" sz="6600" b="1" dirty="0">
                <a:solidFill>
                  <a:srgbClr val="F05E71"/>
                </a:solidFill>
                <a:latin typeface="Proxima Nova" panose="02000506030000020004" pitchFamily="2" charset="77"/>
              </a:rPr>
              <a:t>What is Amplify?</a:t>
            </a:r>
          </a:p>
          <a:p>
            <a:r>
              <a:rPr lang="en-US" sz="5400" dirty="0">
                <a:latin typeface="Proxima Nova" panose="02000506030000020004" pitchFamily="2" charset="77"/>
              </a:rPr>
              <a:t>Amplify is a community music streaming service that will allow users to create and join rooms that host public music playlists using Spotify and YouTube services. Users can join rooms and add songs of their choice to the community queue, which will be cycled through in round-robin style between all users’ queued songs. </a:t>
            </a:r>
          </a:p>
          <a:p>
            <a:r>
              <a:rPr lang="en-US" sz="5400" dirty="0">
                <a:latin typeface="Proxima Nova" panose="02000506030000020004" pitchFamily="2" charset="77"/>
              </a:rPr>
              <a:t>Amplify will also have features useful to an individual user; the user will be able to import multiple playlists and rotate through those playlists via round-robin style. </a:t>
            </a:r>
            <a:endParaRPr lang="en-US" sz="2800" dirty="0">
              <a:latin typeface="Proxima Nova" panose="02000506030000020004" pitchFamily="2" charset="77"/>
            </a:endParaRPr>
          </a:p>
        </p:txBody>
      </p:sp>
      <p:sp>
        <p:nvSpPr>
          <p:cNvPr id="13" name="TextBox 12">
            <a:extLst>
              <a:ext uri="{FF2B5EF4-FFF2-40B4-BE49-F238E27FC236}">
                <a16:creationId xmlns:a16="http://schemas.microsoft.com/office/drawing/2014/main" id="{65AC9BE6-C5AF-4195-92EA-2D8A622D5D5D}"/>
              </a:ext>
            </a:extLst>
          </p:cNvPr>
          <p:cNvSpPr txBox="1"/>
          <p:nvPr/>
        </p:nvSpPr>
        <p:spPr>
          <a:xfrm>
            <a:off x="1470246" y="10832913"/>
            <a:ext cx="12854368" cy="6817251"/>
          </a:xfrm>
          <a:prstGeom prst="rect">
            <a:avLst/>
          </a:prstGeom>
          <a:noFill/>
        </p:spPr>
        <p:txBody>
          <a:bodyPr wrap="square" rtlCol="0">
            <a:spAutoFit/>
          </a:bodyPr>
          <a:lstStyle/>
          <a:p>
            <a:r>
              <a:rPr lang="en-US" sz="6600" b="1" dirty="0">
                <a:solidFill>
                  <a:srgbClr val="F05E71"/>
                </a:solidFill>
                <a:latin typeface="Proxima Nova" panose="02000506030000020004" pitchFamily="2" charset="77"/>
              </a:rPr>
              <a:t>Why Amplify?</a:t>
            </a:r>
          </a:p>
          <a:p>
            <a:r>
              <a:rPr lang="en-US" sz="5300" dirty="0">
                <a:latin typeface="Proxima Nova" panose="02000506030000020004" pitchFamily="2" charset="77"/>
              </a:rPr>
              <a:t>We wanted to create a </a:t>
            </a:r>
            <a:r>
              <a:rPr lang="en-US" sz="5300" dirty="0">
                <a:latin typeface="Proxima Nova" panose="02000506030000020004" pitchFamily="2" charset="77"/>
                <a:cs typeface="Segoe UI" panose="020B0502040204020203" pitchFamily="34" charset="0"/>
              </a:rPr>
              <a:t>service</a:t>
            </a:r>
            <a:r>
              <a:rPr lang="en-US" sz="5300" dirty="0">
                <a:latin typeface="Proxima Nova" panose="02000506030000020004" pitchFamily="2" charset="77"/>
              </a:rPr>
              <a:t> that made the experience of sharing music with your friends easier and more accessible to people. Instead of struggling to pass one phone around to multiple people, everyone can access the playlist from their own device and add songs from there!</a:t>
            </a:r>
          </a:p>
        </p:txBody>
      </p:sp>
      <p:sp>
        <p:nvSpPr>
          <p:cNvPr id="70" name="Rectangle: Rounded Corners 69">
            <a:extLst>
              <a:ext uri="{FF2B5EF4-FFF2-40B4-BE49-F238E27FC236}">
                <a16:creationId xmlns:a16="http://schemas.microsoft.com/office/drawing/2014/main" id="{C84542C6-A771-4853-986B-F34FCFB1FCAF}"/>
              </a:ext>
            </a:extLst>
          </p:cNvPr>
          <p:cNvSpPr/>
          <p:nvPr/>
        </p:nvSpPr>
        <p:spPr>
          <a:xfrm>
            <a:off x="23756143" y="24067814"/>
            <a:ext cx="19154585" cy="821437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08F72AD2-0C8A-44F9-86A3-E39251E23344}"/>
              </a:ext>
            </a:extLst>
          </p:cNvPr>
          <p:cNvSpPr txBox="1"/>
          <p:nvPr/>
        </p:nvSpPr>
        <p:spPr>
          <a:xfrm>
            <a:off x="24837812" y="24694516"/>
            <a:ext cx="2883779" cy="1877437"/>
          </a:xfrm>
          <a:prstGeom prst="rect">
            <a:avLst/>
          </a:prstGeom>
          <a:noFill/>
        </p:spPr>
        <p:txBody>
          <a:bodyPr wrap="square" rtlCol="0">
            <a:spAutoFit/>
          </a:bodyPr>
          <a:lstStyle/>
          <a:p>
            <a:r>
              <a:rPr lang="en-US" sz="6600" b="1" dirty="0">
                <a:solidFill>
                  <a:srgbClr val="F05E71"/>
                </a:solidFill>
                <a:latin typeface="Proxima Nova" panose="02000506030000020004" pitchFamily="2" charset="77"/>
              </a:rPr>
              <a:t>Team</a:t>
            </a:r>
          </a:p>
          <a:p>
            <a:endParaRPr lang="en-US" sz="5000" dirty="0"/>
          </a:p>
        </p:txBody>
      </p:sp>
      <p:pic>
        <p:nvPicPr>
          <p:cNvPr id="73" name="Picture 72" descr="A close up of a logo&#10;&#10;Description automatically generated">
            <a:extLst>
              <a:ext uri="{FF2B5EF4-FFF2-40B4-BE49-F238E27FC236}">
                <a16:creationId xmlns:a16="http://schemas.microsoft.com/office/drawing/2014/main" id="{B3C41B64-F2E3-4737-9652-F186AE91541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9530248" y="29043081"/>
            <a:ext cx="3337560" cy="3337560"/>
          </a:xfrm>
          <a:prstGeom prst="rect">
            <a:avLst/>
          </a:prstGeom>
        </p:spPr>
      </p:pic>
      <p:sp>
        <p:nvSpPr>
          <p:cNvPr id="25" name="Rectangle: Rounded Corners 24">
            <a:extLst>
              <a:ext uri="{FF2B5EF4-FFF2-40B4-BE49-F238E27FC236}">
                <a16:creationId xmlns:a16="http://schemas.microsoft.com/office/drawing/2014/main" id="{11B0620C-957E-42FC-8FA7-C22FEA544076}"/>
              </a:ext>
            </a:extLst>
          </p:cNvPr>
          <p:cNvSpPr/>
          <p:nvPr/>
        </p:nvSpPr>
        <p:spPr>
          <a:xfrm>
            <a:off x="23892063" y="19197010"/>
            <a:ext cx="19018666" cy="415518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9FE22FAB-C61E-4626-BA6B-67756915996F}"/>
              </a:ext>
            </a:extLst>
          </p:cNvPr>
          <p:cNvSpPr txBox="1"/>
          <p:nvPr/>
        </p:nvSpPr>
        <p:spPr>
          <a:xfrm>
            <a:off x="28559043" y="19474966"/>
            <a:ext cx="16787863" cy="5447645"/>
          </a:xfrm>
          <a:prstGeom prst="rect">
            <a:avLst/>
          </a:prstGeom>
          <a:noFill/>
        </p:spPr>
        <p:txBody>
          <a:bodyPr wrap="square" rtlCol="0">
            <a:spAutoFit/>
          </a:bodyPr>
          <a:lstStyle/>
          <a:p>
            <a:r>
              <a:rPr lang="en-US" sz="6600" b="1" dirty="0">
                <a:solidFill>
                  <a:srgbClr val="F05E71"/>
                </a:solidFill>
                <a:latin typeface="Proxima Nova" panose="02000506030000020004" pitchFamily="2" charset="77"/>
              </a:rPr>
              <a:t>Challenges</a:t>
            </a:r>
          </a:p>
          <a:p>
            <a:pPr fontAlgn="base"/>
            <a:r>
              <a:rPr lang="en-US" sz="5400" dirty="0">
                <a:latin typeface="Proxima Nova" panose="02000506030000020004" pitchFamily="2" charset="77"/>
              </a:rPr>
              <a:t>Learning to work with AWS</a:t>
            </a:r>
          </a:p>
          <a:p>
            <a:pPr fontAlgn="base"/>
            <a:r>
              <a:rPr lang="en-US" sz="5400" dirty="0">
                <a:latin typeface="Proxima Nova" panose="02000506030000020004" pitchFamily="2" charset="77"/>
              </a:rPr>
              <a:t>Working with the Android Emulator</a:t>
            </a:r>
          </a:p>
          <a:p>
            <a:pPr fontAlgn="base"/>
            <a:r>
              <a:rPr lang="en-US" sz="5400" dirty="0">
                <a:latin typeface="Proxima Nova" panose="02000506030000020004" pitchFamily="2" charset="77"/>
              </a:rPr>
              <a:t>Working with the YouTube and Spotify APIs</a:t>
            </a:r>
          </a:p>
          <a:p>
            <a:endParaRPr lang="en-US" sz="6600" dirty="0">
              <a:latin typeface="Proxima Nova" panose="02000506030000020004" pitchFamily="2" charset="77"/>
            </a:endParaRPr>
          </a:p>
          <a:p>
            <a:endParaRPr lang="en-US" sz="5400" dirty="0">
              <a:latin typeface="Proxima Nova" panose="02000506030000020004" pitchFamily="2" charset="77"/>
            </a:endParaRPr>
          </a:p>
        </p:txBody>
      </p:sp>
      <p:pic>
        <p:nvPicPr>
          <p:cNvPr id="5" name="Graphic 4" descr="Head with gears">
            <a:extLst>
              <a:ext uri="{FF2B5EF4-FFF2-40B4-BE49-F238E27FC236}">
                <a16:creationId xmlns:a16="http://schemas.microsoft.com/office/drawing/2014/main" id="{1475C14D-FE89-4A7D-A89D-1D2C68EA8C3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4583097" y="19275055"/>
            <a:ext cx="3800475" cy="3800475"/>
          </a:xfrm>
          <a:prstGeom prst="rect">
            <a:avLst/>
          </a:prstGeom>
        </p:spPr>
      </p:pic>
      <p:sp>
        <p:nvSpPr>
          <p:cNvPr id="31" name="Rectangle: Rounded Corners 30">
            <a:extLst>
              <a:ext uri="{FF2B5EF4-FFF2-40B4-BE49-F238E27FC236}">
                <a16:creationId xmlns:a16="http://schemas.microsoft.com/office/drawing/2014/main" id="{8E2C29B7-2905-4E0D-9A38-4B90B9844030}"/>
              </a:ext>
            </a:extLst>
          </p:cNvPr>
          <p:cNvSpPr/>
          <p:nvPr/>
        </p:nvSpPr>
        <p:spPr>
          <a:xfrm>
            <a:off x="15788852" y="10242964"/>
            <a:ext cx="6537547" cy="830740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Image result for get it on google play">
            <a:extLst>
              <a:ext uri="{FF2B5EF4-FFF2-40B4-BE49-F238E27FC236}">
                <a16:creationId xmlns:a16="http://schemas.microsoft.com/office/drawing/2014/main" id="{5E22F02D-C553-4DBA-A17B-ED8287FCF09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968606" y="15942763"/>
            <a:ext cx="615315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get it on app store">
            <a:extLst>
              <a:ext uri="{FF2B5EF4-FFF2-40B4-BE49-F238E27FC236}">
                <a16:creationId xmlns:a16="http://schemas.microsoft.com/office/drawing/2014/main" id="{5CF2765C-FCB0-454A-A8BB-9369C4C3E46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026744" y="14050010"/>
            <a:ext cx="6153150" cy="23812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153B3A0-CF71-472B-963E-162DDD8F8ECC}"/>
              </a:ext>
            </a:extLst>
          </p:cNvPr>
          <p:cNvSpPr txBox="1"/>
          <p:nvPr/>
        </p:nvSpPr>
        <p:spPr>
          <a:xfrm>
            <a:off x="16360136" y="10711164"/>
            <a:ext cx="5585464" cy="3554819"/>
          </a:xfrm>
          <a:prstGeom prst="rect">
            <a:avLst/>
          </a:prstGeom>
          <a:noFill/>
        </p:spPr>
        <p:txBody>
          <a:bodyPr wrap="square" rtlCol="0">
            <a:spAutoFit/>
          </a:bodyPr>
          <a:lstStyle/>
          <a:p>
            <a:r>
              <a:rPr lang="en-US" sz="6600" b="1" dirty="0">
                <a:solidFill>
                  <a:srgbClr val="F05E71"/>
                </a:solidFill>
                <a:latin typeface="Proxima Nova" panose="02000506030000020004" pitchFamily="2" charset="77"/>
              </a:rPr>
              <a:t>How to get it?</a:t>
            </a:r>
          </a:p>
          <a:p>
            <a:r>
              <a:rPr lang="en-US" sz="5300" dirty="0">
                <a:latin typeface="Proxima Nova" panose="02000506030000020004" pitchFamily="2" charset="77"/>
              </a:rPr>
              <a:t>Amplify is both IOS and Android compatible. </a:t>
            </a:r>
          </a:p>
        </p:txBody>
      </p:sp>
      <p:pic>
        <p:nvPicPr>
          <p:cNvPr id="12" name="Picture 11" descr="A picture containing drawing, window&#10;&#10;Description automatically generated">
            <a:extLst>
              <a:ext uri="{FF2B5EF4-FFF2-40B4-BE49-F238E27FC236}">
                <a16:creationId xmlns:a16="http://schemas.microsoft.com/office/drawing/2014/main" id="{2565DC2F-3C70-0C4F-89BC-91FD4EDEC8D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456132" y="2579085"/>
            <a:ext cx="15696653" cy="4233537"/>
          </a:xfrm>
          <a:prstGeom prst="rect">
            <a:avLst/>
          </a:prstGeom>
        </p:spPr>
      </p:pic>
      <p:pic>
        <p:nvPicPr>
          <p:cNvPr id="17" name="Picture 16" descr="A screenshot of a cell phone&#10;&#10;Description automatically generated">
            <a:extLst>
              <a:ext uri="{FF2B5EF4-FFF2-40B4-BE49-F238E27FC236}">
                <a16:creationId xmlns:a16="http://schemas.microsoft.com/office/drawing/2014/main" id="{7D44C0FB-C8EC-7245-B005-C9D79F8BD2C2}"/>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6553249" y="19139643"/>
            <a:ext cx="7224836" cy="12922960"/>
          </a:xfrm>
          <a:prstGeom prst="rect">
            <a:avLst/>
          </a:prstGeom>
        </p:spPr>
      </p:pic>
      <p:pic>
        <p:nvPicPr>
          <p:cNvPr id="20" name="Picture 19" descr="A screenshot of a cell phone&#10;&#10;Description automatically generated">
            <a:extLst>
              <a:ext uri="{FF2B5EF4-FFF2-40B4-BE49-F238E27FC236}">
                <a16:creationId xmlns:a16="http://schemas.microsoft.com/office/drawing/2014/main" id="{A3CCE1F4-BB57-7745-95AA-453FEA2E3CE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510417" y="19160386"/>
            <a:ext cx="7224836" cy="12922960"/>
          </a:xfrm>
          <a:prstGeom prst="rect">
            <a:avLst/>
          </a:prstGeom>
        </p:spPr>
      </p:pic>
      <p:sp>
        <p:nvSpPr>
          <p:cNvPr id="35" name="Rectangle: Rounded Corners 34">
            <a:extLst>
              <a:ext uri="{FF2B5EF4-FFF2-40B4-BE49-F238E27FC236}">
                <a16:creationId xmlns:a16="http://schemas.microsoft.com/office/drawing/2014/main" id="{B5D54011-A9D1-4CEB-8E0D-36CD3D2CAD39}"/>
              </a:ext>
            </a:extLst>
          </p:cNvPr>
          <p:cNvSpPr/>
          <p:nvPr/>
        </p:nvSpPr>
        <p:spPr>
          <a:xfrm>
            <a:off x="12451292" y="31289651"/>
            <a:ext cx="3337560" cy="98615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b="1" dirty="0">
                <a:solidFill>
                  <a:schemeClr val="tx1"/>
                </a:solidFill>
                <a:latin typeface="Proxima Nova" panose="02000506030000020004" pitchFamily="2" charset="77"/>
              </a:rPr>
              <a:t>Admin View</a:t>
            </a:r>
          </a:p>
        </p:txBody>
      </p:sp>
      <p:sp>
        <p:nvSpPr>
          <p:cNvPr id="46" name="Rectangle: Rounded Corners 6">
            <a:extLst>
              <a:ext uri="{FF2B5EF4-FFF2-40B4-BE49-F238E27FC236}">
                <a16:creationId xmlns:a16="http://schemas.microsoft.com/office/drawing/2014/main" id="{08A39700-529B-AF4B-A3E8-CC46A7569126}"/>
              </a:ext>
            </a:extLst>
          </p:cNvPr>
          <p:cNvSpPr/>
          <p:nvPr/>
        </p:nvSpPr>
        <p:spPr>
          <a:xfrm>
            <a:off x="18461427" y="31254476"/>
            <a:ext cx="3337560" cy="98615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b="1" dirty="0">
                <a:solidFill>
                  <a:sysClr val="windowText" lastClr="000000"/>
                </a:solidFill>
                <a:latin typeface="Proxima Nova" panose="02000506030000020004" pitchFamily="2" charset="77"/>
              </a:rPr>
              <a:t>Guest View</a:t>
            </a:r>
          </a:p>
        </p:txBody>
      </p:sp>
      <p:sp>
        <p:nvSpPr>
          <p:cNvPr id="24" name="TextBox 23">
            <a:extLst>
              <a:ext uri="{FF2B5EF4-FFF2-40B4-BE49-F238E27FC236}">
                <a16:creationId xmlns:a16="http://schemas.microsoft.com/office/drawing/2014/main" id="{DE6E5AB2-F6C6-774F-81A3-FDCC9B0689F8}"/>
              </a:ext>
            </a:extLst>
          </p:cNvPr>
          <p:cNvSpPr txBox="1"/>
          <p:nvPr/>
        </p:nvSpPr>
        <p:spPr>
          <a:xfrm>
            <a:off x="24639028" y="26316901"/>
            <a:ext cx="7392950" cy="5078313"/>
          </a:xfrm>
          <a:prstGeom prst="rect">
            <a:avLst/>
          </a:prstGeom>
          <a:noFill/>
        </p:spPr>
        <p:txBody>
          <a:bodyPr wrap="square" rtlCol="0">
            <a:spAutoFit/>
          </a:bodyPr>
          <a:lstStyle/>
          <a:p>
            <a:pPr marL="685800" indent="-685800">
              <a:buFont typeface="Arial" panose="020B0604020202020204" pitchFamily="34" charset="0"/>
              <a:buChar char="•"/>
            </a:pPr>
            <a:r>
              <a:rPr lang="en-US" sz="5400" b="1" dirty="0">
                <a:latin typeface="Proxima Nova" panose="02000506030000020004" pitchFamily="2" charset="77"/>
              </a:rPr>
              <a:t>Ian </a:t>
            </a:r>
            <a:r>
              <a:rPr lang="en-US" sz="5400" b="1" dirty="0" err="1">
                <a:latin typeface="Proxima Nova" panose="02000506030000020004" pitchFamily="2" charset="77"/>
              </a:rPr>
              <a:t>Lizarda</a:t>
            </a:r>
            <a:endParaRPr lang="en-US" sz="5400" b="1" dirty="0">
              <a:latin typeface="Proxima Nova" panose="02000506030000020004" pitchFamily="2" charset="77"/>
            </a:endParaRPr>
          </a:p>
          <a:p>
            <a:pPr lvl="1"/>
            <a:r>
              <a:rPr lang="en-US" sz="5400" dirty="0">
                <a:latin typeface="Proxima Nova" panose="02000506030000020004" pitchFamily="2" charset="77"/>
              </a:rPr>
              <a:t>- Frontend Lead</a:t>
            </a:r>
          </a:p>
          <a:p>
            <a:pPr marL="685800" indent="-685800">
              <a:buFont typeface="Arial" panose="020B0604020202020204" pitchFamily="34" charset="0"/>
              <a:buChar char="•"/>
            </a:pPr>
            <a:r>
              <a:rPr lang="en-US" sz="5400" b="1" dirty="0">
                <a:latin typeface="Proxima Nova" panose="02000506030000020004" pitchFamily="2" charset="77"/>
              </a:rPr>
              <a:t>Serena </a:t>
            </a:r>
            <a:r>
              <a:rPr lang="en-US" sz="5400" b="1" dirty="0" err="1">
                <a:latin typeface="Proxima Nova" panose="02000506030000020004" pitchFamily="2" charset="77"/>
              </a:rPr>
              <a:t>Zafiris</a:t>
            </a:r>
            <a:r>
              <a:rPr lang="en-US" sz="5400" b="1" dirty="0">
                <a:latin typeface="Proxima Nova" panose="02000506030000020004" pitchFamily="2" charset="77"/>
              </a:rPr>
              <a:t> </a:t>
            </a:r>
          </a:p>
          <a:p>
            <a:pPr lvl="1"/>
            <a:r>
              <a:rPr lang="en-US" sz="5400" dirty="0">
                <a:latin typeface="Proxima Nova" panose="02000506030000020004" pitchFamily="2" charset="77"/>
              </a:rPr>
              <a:t>- Frontend Developer</a:t>
            </a:r>
          </a:p>
          <a:p>
            <a:pPr marL="685800" indent="-685800">
              <a:buFont typeface="Arial" panose="020B0604020202020204" pitchFamily="34" charset="0"/>
              <a:buChar char="•"/>
            </a:pPr>
            <a:r>
              <a:rPr lang="en-US" sz="5400" b="1" dirty="0">
                <a:latin typeface="Proxima Nova" panose="02000506030000020004" pitchFamily="2" charset="77"/>
              </a:rPr>
              <a:t>Megan Reyes</a:t>
            </a:r>
          </a:p>
          <a:p>
            <a:pPr lvl="1"/>
            <a:r>
              <a:rPr lang="en-US" sz="5400" dirty="0">
                <a:latin typeface="Proxima Nova" panose="02000506030000020004" pitchFamily="2" charset="77"/>
              </a:rPr>
              <a:t>- Design Advisor</a:t>
            </a:r>
          </a:p>
        </p:txBody>
      </p:sp>
      <p:sp>
        <p:nvSpPr>
          <p:cNvPr id="47" name="TextBox 46">
            <a:extLst>
              <a:ext uri="{FF2B5EF4-FFF2-40B4-BE49-F238E27FC236}">
                <a16:creationId xmlns:a16="http://schemas.microsoft.com/office/drawing/2014/main" id="{53AA846B-1A18-F24F-9438-BA0A3FE3C769}"/>
              </a:ext>
            </a:extLst>
          </p:cNvPr>
          <p:cNvSpPr txBox="1"/>
          <p:nvPr/>
        </p:nvSpPr>
        <p:spPr>
          <a:xfrm>
            <a:off x="32139376" y="24669937"/>
            <a:ext cx="7392950" cy="6740307"/>
          </a:xfrm>
          <a:prstGeom prst="rect">
            <a:avLst/>
          </a:prstGeom>
          <a:noFill/>
        </p:spPr>
        <p:txBody>
          <a:bodyPr wrap="square" rtlCol="0">
            <a:spAutoFit/>
          </a:bodyPr>
          <a:lstStyle/>
          <a:p>
            <a:pPr marL="685800" indent="-685800">
              <a:buFont typeface="Arial" panose="020B0604020202020204" pitchFamily="34" charset="0"/>
              <a:buChar char="•"/>
            </a:pPr>
            <a:r>
              <a:rPr lang="en-US" sz="5400" b="1" dirty="0">
                <a:latin typeface="Proxima Nova" panose="02000506030000020004" pitchFamily="2" charset="77"/>
              </a:rPr>
              <a:t>Eddie </a:t>
            </a:r>
            <a:r>
              <a:rPr lang="en-US" sz="5400" b="1" dirty="0" err="1">
                <a:latin typeface="Proxima Nova" panose="02000506030000020004" pitchFamily="2" charset="77"/>
              </a:rPr>
              <a:t>Azinge</a:t>
            </a:r>
            <a:endParaRPr lang="en-US" sz="5400" b="1" dirty="0">
              <a:latin typeface="Proxima Nova" panose="02000506030000020004" pitchFamily="2" charset="77"/>
            </a:endParaRPr>
          </a:p>
          <a:p>
            <a:pPr lvl="1"/>
            <a:r>
              <a:rPr lang="en-US" sz="5400" dirty="0">
                <a:latin typeface="Proxima Nova" panose="02000506030000020004" pitchFamily="2" charset="77"/>
              </a:rPr>
              <a:t>- Project Manager</a:t>
            </a:r>
            <a:endParaRPr lang="en-US" sz="5400" b="1" dirty="0">
              <a:latin typeface="Proxima Nova" panose="02000506030000020004" pitchFamily="2" charset="77"/>
            </a:endParaRPr>
          </a:p>
          <a:p>
            <a:pPr marL="685800" indent="-685800">
              <a:buFont typeface="Arial" panose="020B0604020202020204" pitchFamily="34" charset="0"/>
              <a:buChar char="•"/>
            </a:pPr>
            <a:r>
              <a:rPr lang="en-US" sz="5400" b="1" dirty="0">
                <a:latin typeface="Proxima Nova" panose="02000506030000020004" pitchFamily="2" charset="77"/>
              </a:rPr>
              <a:t>Donovan </a:t>
            </a:r>
            <a:r>
              <a:rPr lang="en-US" sz="5400" b="1" dirty="0" err="1">
                <a:latin typeface="Proxima Nova" panose="02000506030000020004" pitchFamily="2" charset="77"/>
              </a:rPr>
              <a:t>Moini</a:t>
            </a:r>
            <a:endParaRPr lang="en-US" sz="5400" b="1" dirty="0">
              <a:latin typeface="Proxima Nova" panose="02000506030000020004" pitchFamily="2" charset="77"/>
            </a:endParaRPr>
          </a:p>
          <a:p>
            <a:pPr lvl="1"/>
            <a:r>
              <a:rPr lang="en-US" sz="5400" dirty="0">
                <a:latin typeface="Proxima Nova" panose="02000506030000020004" pitchFamily="2" charset="77"/>
              </a:rPr>
              <a:t>- Backend Lead</a:t>
            </a:r>
          </a:p>
          <a:p>
            <a:pPr marL="685800" indent="-685800">
              <a:buFont typeface="Arial" panose="020B0604020202020204" pitchFamily="34" charset="0"/>
              <a:buChar char="•"/>
            </a:pPr>
            <a:r>
              <a:rPr lang="en-US" sz="5400" b="1" dirty="0">
                <a:latin typeface="Proxima Nova" panose="02000506030000020004" pitchFamily="2" charset="77"/>
              </a:rPr>
              <a:t>Ben Kern</a:t>
            </a:r>
          </a:p>
          <a:p>
            <a:pPr lvl="1"/>
            <a:r>
              <a:rPr lang="en-US" sz="5400" dirty="0">
                <a:latin typeface="Proxima Nova" panose="02000506030000020004" pitchFamily="2" charset="77"/>
              </a:rPr>
              <a:t>- Frontend Developer</a:t>
            </a:r>
          </a:p>
          <a:p>
            <a:pPr marL="685800" indent="-685800">
              <a:buFont typeface="Arial" panose="020B0604020202020204" pitchFamily="34" charset="0"/>
              <a:buChar char="•"/>
            </a:pPr>
            <a:r>
              <a:rPr lang="en-US" sz="5400" b="1" dirty="0">
                <a:latin typeface="Proxima Nova" panose="02000506030000020004" pitchFamily="2" charset="77"/>
              </a:rPr>
              <a:t>Alexia Filler</a:t>
            </a:r>
          </a:p>
          <a:p>
            <a:pPr lvl="1"/>
            <a:r>
              <a:rPr lang="en-US" sz="5400" dirty="0">
                <a:latin typeface="Proxima Nova" panose="02000506030000020004" pitchFamily="2" charset="77"/>
              </a:rPr>
              <a:t>- Frontend Developer</a:t>
            </a:r>
          </a:p>
        </p:txBody>
      </p:sp>
    </p:spTree>
    <p:extLst>
      <p:ext uri="{BB962C8B-B14F-4D97-AF65-F5344CB8AC3E}">
        <p14:creationId xmlns:p14="http://schemas.microsoft.com/office/powerpoint/2010/main" val="188472576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1168</TotalTime>
  <Words>593</Words>
  <Application>Microsoft Macintosh PowerPoint</Application>
  <PresentationFormat>Custom</PresentationFormat>
  <Paragraphs>40</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Proxima Nova</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Serena Zafiris</dc:creator>
  <cp:lastModifiedBy>Donny Moini</cp:lastModifiedBy>
  <cp:revision>18</cp:revision>
  <dcterms:created xsi:type="dcterms:W3CDTF">2019-11-20T17:53:01Z</dcterms:created>
  <dcterms:modified xsi:type="dcterms:W3CDTF">2019-12-04T03:12:25Z</dcterms:modified>
</cp:coreProperties>
</file>